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1"/>
  </p:sldMasterIdLst>
  <p:sldIdLst>
    <p:sldId id="351" r:id="rId2"/>
    <p:sldId id="257" r:id="rId3"/>
    <p:sldId id="355" r:id="rId4"/>
    <p:sldId id="358" r:id="rId5"/>
    <p:sldId id="359" r:id="rId6"/>
    <p:sldId id="360" r:id="rId7"/>
    <p:sldId id="353" r:id="rId8"/>
    <p:sldId id="354" r:id="rId9"/>
    <p:sldId id="361" r:id="rId10"/>
    <p:sldId id="356" r:id="rId11"/>
    <p:sldId id="362" r:id="rId12"/>
    <p:sldId id="363" r:id="rId13"/>
    <p:sldId id="357" r:id="rId14"/>
    <p:sldId id="364" r:id="rId15"/>
    <p:sldId id="365" r:id="rId16"/>
    <p:sldId id="366" r:id="rId17"/>
    <p:sldId id="367" r:id="rId18"/>
    <p:sldId id="368" r:id="rId19"/>
    <p:sldId id="369" r:id="rId20"/>
    <p:sldId id="370" r:id="rId21"/>
    <p:sldId id="372" r:id="rId22"/>
    <p:sldId id="3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4634" autoAdjust="0"/>
  </p:normalViewPr>
  <p:slideViewPr>
    <p:cSldViewPr snapToGrid="0">
      <p:cViewPr varScale="1">
        <p:scale>
          <a:sx n="67" d="100"/>
          <a:sy n="67" d="100"/>
        </p:scale>
        <p:origin x="90" y="10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3/11/2021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3/11/2021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3/11/2021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a:t>Click to edit Master title style</a:t>
            </a:r>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3/11/2021</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3/11/2021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3/11/2021</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3/11/2021</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3/11/2021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3/11/2021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3/11/2021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3/11/2021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3/11/2021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3/11/2021</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a sign&#10;&#10;Description automatically generated">
            <a:extLst>
              <a:ext uri="{FF2B5EF4-FFF2-40B4-BE49-F238E27FC236}">
                <a16:creationId xmlns:a16="http://schemas.microsoft.com/office/drawing/2014/main" id="{46E70D4D-56AF-4280-B813-71FBF66420B9}"/>
              </a:ext>
            </a:extLst>
          </p:cNvPr>
          <p:cNvPicPr>
            <a:picLocks noGrp="1" noChangeAspect="1"/>
          </p:cNvPicPr>
          <p:nvPr>
            <p:ph type="pic" idx="1"/>
          </p:nvPr>
        </p:nvPicPr>
        <p:blipFill>
          <a:blip r:embed="rId2"/>
          <a:srcRect t="483" b="483"/>
          <a:stretch>
            <a:fillRect/>
          </a:stretch>
        </p:blipFill>
        <p:spPr>
          <a:xfrm>
            <a:off x="3648387" y="1952625"/>
            <a:ext cx="4895225" cy="1476375"/>
          </a:xfrm>
        </p:spPr>
      </p:pic>
      <p:sp>
        <p:nvSpPr>
          <p:cNvPr id="3" name="Title 2">
            <a:extLst>
              <a:ext uri="{FF2B5EF4-FFF2-40B4-BE49-F238E27FC236}">
                <a16:creationId xmlns:a16="http://schemas.microsoft.com/office/drawing/2014/main" id="{5CAB6146-8F18-48EA-A3C3-B8662C73D599}"/>
              </a:ext>
            </a:extLst>
          </p:cNvPr>
          <p:cNvSpPr>
            <a:spLocks noGrp="1"/>
          </p:cNvSpPr>
          <p:nvPr>
            <p:ph type="title"/>
          </p:nvPr>
        </p:nvSpPr>
        <p:spPr>
          <a:xfrm>
            <a:off x="906793" y="4298078"/>
            <a:ext cx="10378411" cy="1051844"/>
          </a:xfrm>
        </p:spPr>
        <p:txBody>
          <a:bodyPr/>
          <a:lstStyle/>
          <a:p>
            <a:pPr algn="ctr"/>
            <a:r>
              <a:rPr lang="en-US" dirty="0">
                <a:latin typeface="Book Antiqua" panose="02040602050305030304" pitchFamily="18" charset="0"/>
                <a:cs typeface="Times New Roman" panose="02020603050405020304" pitchFamily="18" charset="0"/>
              </a:rPr>
              <a:t> </a:t>
            </a:r>
            <a:r>
              <a:rPr lang="en-US" dirty="0" err="1">
                <a:latin typeface="Book Antiqua" panose="02040602050305030304" pitchFamily="18" charset="0"/>
                <a:cs typeface="Times New Roman" panose="02020603050405020304" pitchFamily="18" charset="0"/>
              </a:rPr>
              <a:t>Kizano</a:t>
            </a:r>
            <a:r>
              <a:rPr lang="en-US" dirty="0">
                <a:latin typeface="Book Antiqua" panose="02040602050305030304" pitchFamily="18" charset="0"/>
                <a:cs typeface="Times New Roman" panose="02020603050405020304" pitchFamily="18" charset="0"/>
              </a:rPr>
              <a:t> Anti-Harassment and Non-Discrimination Training</a:t>
            </a:r>
          </a:p>
        </p:txBody>
      </p:sp>
    </p:spTree>
    <p:extLst>
      <p:ext uri="{BB962C8B-B14F-4D97-AF65-F5344CB8AC3E}">
        <p14:creationId xmlns:p14="http://schemas.microsoft.com/office/powerpoint/2010/main" val="202098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Sexual harassment</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2030135"/>
            <a:ext cx="9984577" cy="3108543"/>
          </a:xfrm>
          <a:prstGeom prst="rect">
            <a:avLst/>
          </a:prstGeom>
          <a:noFill/>
        </p:spPr>
        <p:txBody>
          <a:bodyPr wrap="square" rtlCol="0">
            <a:spAutoFit/>
          </a:bodyPr>
          <a:lstStyle/>
          <a:p>
            <a:pPr marL="285750" indent="-285750">
              <a:buFont typeface="Wingdings" panose="05000000000000000000" pitchFamily="2" charset="2"/>
              <a:buChar char="§"/>
            </a:pPr>
            <a:r>
              <a:rPr lang="en-US" sz="2800" dirty="0">
                <a:latin typeface="Book Antiqua" panose="02040602050305030304" pitchFamily="18" charset="0"/>
              </a:rPr>
              <a:t>One of the most well-known types of harassment and discrimination is sexual harassment.</a:t>
            </a:r>
          </a:p>
          <a:p>
            <a:pPr marL="285750" indent="-285750">
              <a:buFont typeface="Wingdings" panose="05000000000000000000" pitchFamily="2" charset="2"/>
              <a:buChar char="§"/>
            </a:pPr>
            <a:r>
              <a:rPr lang="en-US" sz="2800" dirty="0">
                <a:latin typeface="Book Antiqua" panose="02040602050305030304" pitchFamily="18" charset="0"/>
              </a:rPr>
              <a:t>The sometimes-subtle nature can make it difficult to identify.</a:t>
            </a:r>
          </a:p>
          <a:p>
            <a:pPr marL="285750" indent="-285750">
              <a:buFont typeface="Wingdings" panose="05000000000000000000" pitchFamily="2" charset="2"/>
              <a:buChar char="§"/>
            </a:pPr>
            <a:r>
              <a:rPr lang="en-US" sz="2800" dirty="0">
                <a:latin typeface="Book Antiqua" panose="02040602050305030304" pitchFamily="18" charset="0"/>
              </a:rPr>
              <a:t>In order to stop sexual harassment in the workplace, we need to realize that sexual harassment comes in several forms and many of them are not blatantly obvious.</a:t>
            </a:r>
          </a:p>
        </p:txBody>
      </p:sp>
    </p:spTree>
    <p:extLst>
      <p:ext uri="{BB962C8B-B14F-4D97-AF65-F5344CB8AC3E}">
        <p14:creationId xmlns:p14="http://schemas.microsoft.com/office/powerpoint/2010/main" val="210827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Sexual harassment defined</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2030135"/>
            <a:ext cx="9984577" cy="2431435"/>
          </a:xfrm>
          <a:prstGeom prst="rect">
            <a:avLst/>
          </a:prstGeom>
          <a:noFill/>
        </p:spPr>
        <p:txBody>
          <a:bodyPr wrap="square" rtlCol="0">
            <a:spAutoFit/>
          </a:bodyPr>
          <a:lstStyle/>
          <a:p>
            <a:pPr marL="285750" indent="-285750">
              <a:buFont typeface="Wingdings" panose="05000000000000000000" pitchFamily="2" charset="2"/>
              <a:buChar char="§"/>
            </a:pPr>
            <a:r>
              <a:rPr lang="en-US" sz="3200" dirty="0">
                <a:latin typeface="Book Antiqua" panose="02040602050305030304" pitchFamily="18" charset="0"/>
              </a:rPr>
              <a:t>The Equal Employment Opportunity Commission defines sexual harassment as any “unwelcome sexual advances, requests for sexual favors, and other verbal or physical conduct of a sexual nature.”</a:t>
            </a:r>
          </a:p>
          <a:p>
            <a:endParaRPr lang="en-US" sz="2400" dirty="0">
              <a:latin typeface="Book Antiqua" panose="02040602050305030304" pitchFamily="18" charset="0"/>
            </a:endParaRPr>
          </a:p>
        </p:txBody>
      </p:sp>
    </p:spTree>
    <p:extLst>
      <p:ext uri="{BB962C8B-B14F-4D97-AF65-F5344CB8AC3E}">
        <p14:creationId xmlns:p14="http://schemas.microsoft.com/office/powerpoint/2010/main" val="213157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Sexual harassment defined</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2030135"/>
            <a:ext cx="9984577" cy="2800767"/>
          </a:xfrm>
          <a:prstGeom prst="rect">
            <a:avLst/>
          </a:prstGeom>
          <a:noFill/>
        </p:spPr>
        <p:txBody>
          <a:bodyPr wrap="square" rtlCol="0">
            <a:spAutoFit/>
          </a:bodyPr>
          <a:lstStyle/>
          <a:p>
            <a:pPr marL="285750" indent="-285750">
              <a:buFont typeface="Wingdings" panose="05000000000000000000" pitchFamily="2" charset="2"/>
              <a:buChar char="§"/>
            </a:pPr>
            <a:r>
              <a:rPr lang="en-US" sz="2800" dirty="0">
                <a:latin typeface="Book Antiqua" panose="02040602050305030304" pitchFamily="18" charset="0"/>
              </a:rPr>
              <a:t>Sexual harassment is anything of a sexual nature that is offensive or unwelcome</a:t>
            </a:r>
          </a:p>
          <a:p>
            <a:pPr marL="800100" lvl="1" indent="-342900">
              <a:buFont typeface="Courier New" panose="02070309020205020404" pitchFamily="49" charset="0"/>
              <a:buChar char="o"/>
            </a:pPr>
            <a:r>
              <a:rPr lang="en-US" sz="2400" dirty="0">
                <a:latin typeface="Book Antiqua" panose="02040602050305030304" pitchFamily="18" charset="0"/>
              </a:rPr>
              <a:t>unwelcome sexual advances, requests for sexual favors, and/or verbal or physical conduct of a sexual nature including, but not limited to, sexually-related drawings, pictures, jokes, teasing, e-mails, text messages, uninvited touching or other sexually-related comments.</a:t>
            </a:r>
          </a:p>
        </p:txBody>
      </p:sp>
    </p:spTree>
    <p:extLst>
      <p:ext uri="{BB962C8B-B14F-4D97-AF65-F5344CB8AC3E}">
        <p14:creationId xmlns:p14="http://schemas.microsoft.com/office/powerpoint/2010/main" val="1589371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3135207"/>
            <a:ext cx="4886854" cy="795348"/>
          </a:xfrm>
        </p:spPr>
        <p:txBody>
          <a:bodyPr>
            <a:normAutofit fontScale="90000"/>
          </a:bodyPr>
          <a:lstStyle/>
          <a:p>
            <a:r>
              <a:rPr lang="en-US" b="1" dirty="0">
                <a:solidFill>
                  <a:schemeClr val="tx1"/>
                </a:solidFill>
                <a:latin typeface="Book Antiqua" panose="02040602050305030304" pitchFamily="18" charset="0"/>
              </a:rPr>
              <a:t>Types of sexual harassment</a:t>
            </a: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lstStyle/>
          <a:p>
            <a:r>
              <a:rPr lang="en-US" sz="2400" b="1" dirty="0">
                <a:latin typeface="Book Antiqua" panose="02040602050305030304" pitchFamily="18" charset="0"/>
              </a:rPr>
              <a:t>Quid Pro Quo:</a:t>
            </a:r>
          </a:p>
          <a:p>
            <a:pPr lvl="1">
              <a:buFont typeface="Wingdings" panose="05000000000000000000" pitchFamily="2" charset="2"/>
              <a:buChar char="§"/>
            </a:pPr>
            <a:r>
              <a:rPr lang="en-US" sz="2000" dirty="0">
                <a:latin typeface="Book Antiqua" panose="02040602050305030304" pitchFamily="18" charset="0"/>
              </a:rPr>
              <a:t>When someone in authority attempts to trade sexual favors for job-related benefits such as promotions and raises (or threatens adverse consequences if the advances are rejected). </a:t>
            </a:r>
          </a:p>
          <a:p>
            <a:r>
              <a:rPr lang="en-US" sz="2400" b="1" dirty="0">
                <a:latin typeface="Book Antiqua" panose="02040602050305030304" pitchFamily="18" charset="0"/>
              </a:rPr>
              <a:t>Hostile Work Environment:</a:t>
            </a:r>
          </a:p>
          <a:p>
            <a:pPr lvl="1">
              <a:buFont typeface="Wingdings" panose="05000000000000000000" pitchFamily="2" charset="2"/>
              <a:buChar char="§"/>
            </a:pPr>
            <a:r>
              <a:rPr lang="en-US" sz="2000" dirty="0">
                <a:latin typeface="Book Antiqua" panose="02040602050305030304" pitchFamily="18" charset="0"/>
              </a:rPr>
              <a:t>When supervisors or co-workers have created an atmosphere so infused with unwelcome sexual comments or conduct that it interferes with an individual’s job performance.</a:t>
            </a:r>
          </a:p>
          <a:p>
            <a:pPr marL="0" indent="0">
              <a:buNone/>
            </a:pPr>
            <a:endParaRPr lang="en-US"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408648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3135207"/>
            <a:ext cx="4886854" cy="1505032"/>
          </a:xfrm>
        </p:spPr>
        <p:txBody>
          <a:bodyPr>
            <a:normAutofit/>
          </a:bodyPr>
          <a:lstStyle/>
          <a:p>
            <a:r>
              <a:rPr lang="en-US" b="1" dirty="0">
                <a:solidFill>
                  <a:schemeClr val="tx1"/>
                </a:solidFill>
                <a:latin typeface="Book Antiqua" panose="02040602050305030304" pitchFamily="18" charset="0"/>
              </a:rPr>
              <a:t>Examples of sexual harassment</a:t>
            </a:r>
            <a:br>
              <a:rPr lang="en-US"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nonverbal</a:t>
            </a:r>
            <a:endParaRPr lang="en-US" dirty="0">
              <a:solidFill>
                <a:schemeClr val="tx1"/>
              </a:solidFill>
              <a:latin typeface="Book Antiqua" panose="02040602050305030304" pitchFamily="18" charset="0"/>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normAutofit/>
          </a:bodyPr>
          <a:lstStyle/>
          <a:p>
            <a:r>
              <a:rPr lang="en-US" sz="1800" dirty="0">
                <a:latin typeface="Book Antiqua" panose="02040602050305030304" pitchFamily="18" charset="0"/>
              </a:rPr>
              <a:t>Looking someone up and down (elevator eyes)</a:t>
            </a:r>
          </a:p>
          <a:p>
            <a:r>
              <a:rPr lang="en-US" sz="1800" dirty="0">
                <a:latin typeface="Book Antiqua" panose="02040602050305030304" pitchFamily="18" charset="0"/>
              </a:rPr>
              <a:t>Staring at someone’s body</a:t>
            </a:r>
          </a:p>
          <a:p>
            <a:r>
              <a:rPr lang="en-US" sz="1800" dirty="0">
                <a:latin typeface="Book Antiqua" panose="02040602050305030304" pitchFamily="18" charset="0"/>
              </a:rPr>
              <a:t>Blocking a person’s path or invading their space</a:t>
            </a:r>
          </a:p>
          <a:p>
            <a:r>
              <a:rPr lang="en-US" sz="1800" dirty="0">
                <a:latin typeface="Book Antiqua" panose="02040602050305030304" pitchFamily="18" charset="0"/>
              </a:rPr>
              <a:t>Following a person</a:t>
            </a:r>
          </a:p>
          <a:p>
            <a:r>
              <a:rPr lang="en-US" sz="1800" dirty="0">
                <a:latin typeface="Book Antiqua" panose="02040602050305030304" pitchFamily="18" charset="0"/>
              </a:rPr>
              <a:t>Giving sexual gifts</a:t>
            </a:r>
          </a:p>
          <a:p>
            <a:r>
              <a:rPr lang="en-US" sz="1800" dirty="0">
                <a:latin typeface="Book Antiqua" panose="02040602050305030304" pitchFamily="18" charset="0"/>
              </a:rPr>
              <a:t>Making facial expressions such as winking, throwing kisses, licking lips</a:t>
            </a:r>
          </a:p>
          <a:p>
            <a:r>
              <a:rPr lang="en-US" sz="1800" dirty="0">
                <a:latin typeface="Book Antiqua" panose="02040602050305030304" pitchFamily="18" charset="0"/>
              </a:rPr>
              <a:t>Making sexual gestures with hands or through body movements</a:t>
            </a:r>
            <a:endParaRPr lang="en-US" sz="2000"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552341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3135207"/>
            <a:ext cx="4886854" cy="1505032"/>
          </a:xfrm>
        </p:spPr>
        <p:txBody>
          <a:bodyPr>
            <a:normAutofit/>
          </a:bodyPr>
          <a:lstStyle/>
          <a:p>
            <a:r>
              <a:rPr lang="en-US" b="1" dirty="0">
                <a:solidFill>
                  <a:schemeClr val="tx1"/>
                </a:solidFill>
                <a:latin typeface="Book Antiqua" panose="02040602050305030304" pitchFamily="18" charset="0"/>
              </a:rPr>
              <a:t>Examples of sexual harassment</a:t>
            </a:r>
            <a:br>
              <a:rPr lang="en-US"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physical</a:t>
            </a:r>
            <a:endParaRPr lang="en-US" dirty="0">
              <a:solidFill>
                <a:schemeClr val="tx1"/>
              </a:solidFill>
              <a:latin typeface="Book Antiqua" panose="02040602050305030304" pitchFamily="18" charset="0"/>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normAutofit/>
          </a:bodyPr>
          <a:lstStyle/>
          <a:p>
            <a:r>
              <a:rPr lang="en-US" sz="1800" dirty="0">
                <a:latin typeface="Book Antiqua" panose="02040602050305030304" pitchFamily="18" charset="0"/>
              </a:rPr>
              <a:t>Touching a person’s clothing, hair, or body</a:t>
            </a:r>
          </a:p>
          <a:p>
            <a:r>
              <a:rPr lang="en-US" sz="1800" dirty="0">
                <a:latin typeface="Book Antiqua" panose="02040602050305030304" pitchFamily="18" charset="0"/>
              </a:rPr>
              <a:t>Stalking a person</a:t>
            </a:r>
          </a:p>
          <a:p>
            <a:r>
              <a:rPr lang="en-US" sz="1800" dirty="0">
                <a:latin typeface="Book Antiqua" panose="02040602050305030304" pitchFamily="18" charset="0"/>
              </a:rPr>
              <a:t>Hugging, patting, kissing, or stroking</a:t>
            </a:r>
          </a:p>
          <a:p>
            <a:r>
              <a:rPr lang="en-US" sz="1800" dirty="0">
                <a:latin typeface="Book Antiqua" panose="02040602050305030304" pitchFamily="18" charset="0"/>
              </a:rPr>
              <a:t>Touching or rubbing oneself sexually around another person</a:t>
            </a:r>
          </a:p>
          <a:p>
            <a:r>
              <a:rPr lang="en-US" sz="1800" dirty="0">
                <a:latin typeface="Book Antiqua" panose="02040602050305030304" pitchFamily="18" charset="0"/>
              </a:rPr>
              <a:t>Standing close or brushing up against another person</a:t>
            </a:r>
            <a:endParaRPr lang="en-US" sz="2000"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2516810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3135207"/>
            <a:ext cx="4886854" cy="1505032"/>
          </a:xfrm>
        </p:spPr>
        <p:txBody>
          <a:bodyPr>
            <a:normAutofit/>
          </a:bodyPr>
          <a:lstStyle/>
          <a:p>
            <a:r>
              <a:rPr lang="en-US" b="1" dirty="0">
                <a:solidFill>
                  <a:schemeClr val="tx1"/>
                </a:solidFill>
                <a:latin typeface="Book Antiqua" panose="02040602050305030304" pitchFamily="18" charset="0"/>
              </a:rPr>
              <a:t>Examples of sexual harassment</a:t>
            </a:r>
            <a:br>
              <a:rPr lang="en-US"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verbal</a:t>
            </a:r>
            <a:endParaRPr lang="en-US" dirty="0">
              <a:solidFill>
                <a:schemeClr val="tx1"/>
              </a:solidFill>
              <a:latin typeface="Book Antiqua" panose="02040602050305030304" pitchFamily="18" charset="0"/>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normAutofit/>
          </a:bodyPr>
          <a:lstStyle/>
          <a:p>
            <a:r>
              <a:rPr lang="en-US" sz="1800" dirty="0">
                <a:latin typeface="Book Antiqua" panose="02040602050305030304" pitchFamily="18" charset="0"/>
              </a:rPr>
              <a:t>Referring to an adult as a girl, hunk, babe, or honey</a:t>
            </a:r>
          </a:p>
          <a:p>
            <a:r>
              <a:rPr lang="en-US" sz="1800" dirty="0">
                <a:latin typeface="Book Antiqua" panose="02040602050305030304" pitchFamily="18" charset="0"/>
              </a:rPr>
              <a:t>Whistling at someone, making cat calls or kissing sounds</a:t>
            </a:r>
          </a:p>
          <a:p>
            <a:r>
              <a:rPr lang="en-US" sz="1800" dirty="0">
                <a:latin typeface="Book Antiqua" panose="02040602050305030304" pitchFamily="18" charset="0"/>
              </a:rPr>
              <a:t>Making sexual comments about a person’s body</a:t>
            </a:r>
          </a:p>
          <a:p>
            <a:r>
              <a:rPr lang="en-US" sz="1800" dirty="0">
                <a:latin typeface="Book Antiqua" panose="02040602050305030304" pitchFamily="18" charset="0"/>
              </a:rPr>
              <a:t>Making sexual innuendos</a:t>
            </a:r>
          </a:p>
          <a:p>
            <a:r>
              <a:rPr lang="en-US" sz="1800" dirty="0">
                <a:latin typeface="Book Antiqua" panose="02040602050305030304" pitchFamily="18" charset="0"/>
              </a:rPr>
              <a:t>Telling sexual jokes or stories</a:t>
            </a:r>
          </a:p>
          <a:p>
            <a:r>
              <a:rPr lang="en-US" sz="1800" dirty="0">
                <a:latin typeface="Book Antiqua" panose="02040602050305030304" pitchFamily="18" charset="0"/>
              </a:rPr>
              <a:t>Asking a person about  or sharing your own sexual fantasies, preferences, or history</a:t>
            </a:r>
          </a:p>
          <a:p>
            <a:r>
              <a:rPr lang="en-US" sz="1800" dirty="0">
                <a:latin typeface="Book Antiqua" panose="02040602050305030304" pitchFamily="18" charset="0"/>
              </a:rPr>
              <a:t>Asking prying questions about a person’s “social” or “sexual life”</a:t>
            </a:r>
          </a:p>
          <a:p>
            <a:r>
              <a:rPr lang="en-US" sz="1800" dirty="0">
                <a:latin typeface="Book Antiqua" panose="02040602050305030304" pitchFamily="18" charset="0"/>
              </a:rPr>
              <a:t>Repeatedly asking out a person who is not interested</a:t>
            </a:r>
          </a:p>
          <a:p>
            <a:r>
              <a:rPr lang="en-US" sz="1800" dirty="0">
                <a:latin typeface="Book Antiqua" panose="02040602050305030304" pitchFamily="18" charset="0"/>
              </a:rPr>
              <a:t>Telling lies or spreading rumors about a person’s sex life</a:t>
            </a:r>
            <a:endParaRPr lang="en-US" sz="2000"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185287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Harassment Case studies</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2030135"/>
            <a:ext cx="9984577" cy="3108543"/>
          </a:xfrm>
          <a:prstGeom prst="rect">
            <a:avLst/>
          </a:prstGeom>
          <a:noFill/>
        </p:spPr>
        <p:txBody>
          <a:bodyPr wrap="square" rtlCol="0">
            <a:spAutoFit/>
          </a:bodyPr>
          <a:lstStyle/>
          <a:p>
            <a:pPr marL="285750" indent="-285750">
              <a:buFont typeface="Wingdings" panose="05000000000000000000" pitchFamily="2" charset="2"/>
              <a:buChar char="§"/>
            </a:pPr>
            <a:r>
              <a:rPr lang="en-US" sz="2800" dirty="0">
                <a:latin typeface="Book Antiqua" panose="02040602050305030304" pitchFamily="18" charset="0"/>
              </a:rPr>
              <a:t>Case Study 1: A female employee asks out a male employee. He accepts.</a:t>
            </a:r>
          </a:p>
          <a:p>
            <a:endParaRPr lang="en-US" sz="2800" dirty="0">
              <a:latin typeface="Book Antiqua" panose="02040602050305030304" pitchFamily="18" charset="0"/>
            </a:endParaRPr>
          </a:p>
          <a:p>
            <a:pPr marL="285750" indent="-285750">
              <a:buFont typeface="Wingdings" panose="05000000000000000000" pitchFamily="2" charset="2"/>
              <a:buChar char="§"/>
            </a:pPr>
            <a:r>
              <a:rPr lang="en-US" sz="2800" dirty="0">
                <a:latin typeface="Book Antiqua" panose="02040602050305030304" pitchFamily="18" charset="0"/>
              </a:rPr>
              <a:t>Case Study 2: Jim just had his 40</a:t>
            </a:r>
            <a:r>
              <a:rPr lang="en-US" sz="2800" baseline="30000" dirty="0">
                <a:latin typeface="Book Antiqua" panose="02040602050305030304" pitchFamily="18" charset="0"/>
              </a:rPr>
              <a:t>th</a:t>
            </a:r>
            <a:r>
              <a:rPr lang="en-US" sz="2800" dirty="0">
                <a:latin typeface="Book Antiqua" panose="02040602050305030304" pitchFamily="18" charset="0"/>
              </a:rPr>
              <a:t> birthday, since then his co-workers jokingly refer to him as “old man” and talk about him being “over the hill”. Jim tells his co-workers to stop joking around, but their comments continue. </a:t>
            </a:r>
          </a:p>
        </p:txBody>
      </p:sp>
    </p:spTree>
    <p:extLst>
      <p:ext uri="{BB962C8B-B14F-4D97-AF65-F5344CB8AC3E}">
        <p14:creationId xmlns:p14="http://schemas.microsoft.com/office/powerpoint/2010/main" val="1656477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Case studies</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1760145"/>
            <a:ext cx="9984577" cy="4154984"/>
          </a:xfrm>
          <a:prstGeom prst="rect">
            <a:avLst/>
          </a:prstGeom>
          <a:noFill/>
        </p:spPr>
        <p:txBody>
          <a:bodyPr wrap="square" rtlCol="0">
            <a:spAutoFit/>
          </a:bodyPr>
          <a:lstStyle/>
          <a:p>
            <a:pPr marL="285750" indent="-285750">
              <a:buFont typeface="Wingdings" panose="05000000000000000000" pitchFamily="2" charset="2"/>
              <a:buChar char="§"/>
            </a:pPr>
            <a:r>
              <a:rPr lang="en-US" sz="2400" dirty="0">
                <a:latin typeface="Book Antiqua" panose="02040602050305030304" pitchFamily="18" charset="0"/>
              </a:rPr>
              <a:t>Case Study 3: A male and female employees share an office. The male employee listens to music during the workday that is filled with derogatory language towards women. When the female employee notifies her supervisor, the supervisor suggests not to be so “uptight” and says that “it’s only music, it’s not as if he’s the one saying those words.”</a:t>
            </a:r>
          </a:p>
          <a:p>
            <a:pPr marL="285750" indent="-285750">
              <a:buFont typeface="Wingdings" panose="05000000000000000000" pitchFamily="2" charset="2"/>
              <a:buChar char="§"/>
            </a:pPr>
            <a:r>
              <a:rPr lang="en-US" sz="2400" dirty="0">
                <a:latin typeface="Book Antiqua" panose="02040602050305030304" pitchFamily="18" charset="0"/>
              </a:rPr>
              <a:t>Case Study 4: A female employee is continuously asked to go on a date by an outside vendor, to whom she repeatedly stated that she is not interested. Upon bringing this to her supervisor’s attention, she was told that there is nothing the supervisor could do as the vendor is not their employee. </a:t>
            </a:r>
          </a:p>
        </p:txBody>
      </p:sp>
    </p:spTree>
    <p:extLst>
      <p:ext uri="{BB962C8B-B14F-4D97-AF65-F5344CB8AC3E}">
        <p14:creationId xmlns:p14="http://schemas.microsoft.com/office/powerpoint/2010/main" val="3745851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Case studies</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1760145"/>
            <a:ext cx="9984577" cy="3108543"/>
          </a:xfrm>
          <a:prstGeom prst="rect">
            <a:avLst/>
          </a:prstGeom>
          <a:noFill/>
        </p:spPr>
        <p:txBody>
          <a:bodyPr wrap="square" rtlCol="0">
            <a:spAutoFit/>
          </a:bodyPr>
          <a:lstStyle/>
          <a:p>
            <a:pPr marL="285750" indent="-285750">
              <a:buFont typeface="Wingdings" panose="05000000000000000000" pitchFamily="2" charset="2"/>
              <a:buChar char="§"/>
            </a:pPr>
            <a:r>
              <a:rPr lang="en-US" sz="2800" dirty="0">
                <a:latin typeface="Book Antiqua" panose="02040602050305030304" pitchFamily="18" charset="0"/>
              </a:rPr>
              <a:t>Case Study 5: A department goes to a group lunch on weekly basis, and every time they go everyone gets invited by Mary.</a:t>
            </a:r>
          </a:p>
          <a:p>
            <a:endParaRPr lang="en-US" sz="2800" dirty="0">
              <a:latin typeface="Book Antiqua" panose="02040602050305030304" pitchFamily="18" charset="0"/>
            </a:endParaRPr>
          </a:p>
          <a:p>
            <a:pPr marL="285750" indent="-285750">
              <a:buFont typeface="Wingdings" panose="05000000000000000000" pitchFamily="2" charset="2"/>
              <a:buChar char="§"/>
            </a:pPr>
            <a:r>
              <a:rPr lang="en-US" sz="2800" dirty="0">
                <a:latin typeface="Book Antiqua" panose="02040602050305030304" pitchFamily="18" charset="0"/>
              </a:rPr>
              <a:t>Case Study 6: Bob’s supervisor is a micro-manager who regularly screams, yells, throws papers into the air, and berates his employees.</a:t>
            </a:r>
          </a:p>
        </p:txBody>
      </p:sp>
    </p:spTree>
    <p:extLst>
      <p:ext uri="{BB962C8B-B14F-4D97-AF65-F5344CB8AC3E}">
        <p14:creationId xmlns:p14="http://schemas.microsoft.com/office/powerpoint/2010/main" val="307134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2934269"/>
            <a:ext cx="4886854" cy="1105468"/>
          </a:xfrm>
        </p:spPr>
        <p:txBody>
          <a:bodyPr>
            <a:noAutofit/>
          </a:bodyPr>
          <a:lstStyle/>
          <a:p>
            <a:r>
              <a:rPr lang="en-US" sz="2400" b="1" dirty="0">
                <a:solidFill>
                  <a:schemeClr val="tx1"/>
                </a:solidFill>
                <a:latin typeface="Book Antiqua" panose="02040602050305030304" pitchFamily="18" charset="0"/>
              </a:rPr>
              <a:t>Anti-harassment &amp; </a:t>
            </a:r>
            <a:br>
              <a:rPr lang="en-US" sz="2400" b="1"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non-discrimination training</a:t>
            </a: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83532" cy="5590250"/>
          </a:xfrm>
        </p:spPr>
        <p:txBody>
          <a:bodyPr>
            <a:normAutofit/>
          </a:bodyPr>
          <a:lstStyle/>
          <a:p>
            <a:r>
              <a:rPr lang="en-US" sz="2000" dirty="0">
                <a:latin typeface="Book Antiqua" panose="02040602050305030304" pitchFamily="18" charset="0"/>
              </a:rPr>
              <a:t>The definition of harassment</a:t>
            </a:r>
          </a:p>
          <a:p>
            <a:r>
              <a:rPr lang="en-US" sz="2000" dirty="0">
                <a:latin typeface="Book Antiqua" panose="02040602050305030304" pitchFamily="18" charset="0"/>
              </a:rPr>
              <a:t>Types of harassment</a:t>
            </a:r>
          </a:p>
          <a:p>
            <a:r>
              <a:rPr lang="en-US" sz="2000" dirty="0">
                <a:latin typeface="Book Antiqua" panose="02040602050305030304" pitchFamily="18" charset="0"/>
              </a:rPr>
              <a:t>Actions to take if you feel you are being harassed</a:t>
            </a:r>
          </a:p>
          <a:p>
            <a:r>
              <a:rPr lang="en-US" sz="2000" dirty="0">
                <a:latin typeface="Book Antiqua" panose="02040602050305030304" pitchFamily="18" charset="0"/>
              </a:rPr>
              <a:t>Your responsibilities as an employee</a:t>
            </a:r>
          </a:p>
        </p:txBody>
      </p:sp>
      <p:pic>
        <p:nvPicPr>
          <p:cNvPr id="3" name="Picture 2" descr="A close up of a sign&#10;&#10;Description automatically generated">
            <a:extLst>
              <a:ext uri="{FF2B5EF4-FFF2-40B4-BE49-F238E27FC236}">
                <a16:creationId xmlns:a16="http://schemas.microsoft.com/office/drawing/2014/main" id="{70B4DB9A-7954-4CBD-8483-7BE1B957DFB7}"/>
              </a:ext>
            </a:extLst>
          </p:cNvPr>
          <p:cNvPicPr>
            <a:picLocks noChangeAspect="1"/>
          </p:cNvPicPr>
          <p:nvPr/>
        </p:nvPicPr>
        <p:blipFill>
          <a:blip r:embed="rId2"/>
          <a:stretch>
            <a:fillRect/>
          </a:stretch>
        </p:blipFill>
        <p:spPr>
          <a:xfrm>
            <a:off x="996463" y="997430"/>
            <a:ext cx="2081964" cy="634039"/>
          </a:xfrm>
          <a:prstGeom prst="rect">
            <a:avLst/>
          </a:prstGeom>
        </p:spPr>
      </p:pic>
    </p:spTree>
    <p:extLst>
      <p:ext uri="{BB962C8B-B14F-4D97-AF65-F5344CB8AC3E}">
        <p14:creationId xmlns:p14="http://schemas.microsoft.com/office/powerpoint/2010/main" val="2276898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a:xfrm>
            <a:off x="2443162" y="942871"/>
            <a:ext cx="8712517" cy="587584"/>
          </a:xfrm>
        </p:spPr>
        <p:txBody>
          <a:bodyPr/>
          <a:lstStyle/>
          <a:p>
            <a:pPr algn="ctr"/>
            <a:r>
              <a:rPr lang="en-US" b="1" dirty="0">
                <a:latin typeface="Times New Roman" panose="02020603050405020304" pitchFamily="18" charset="0"/>
                <a:cs typeface="Times New Roman" panose="02020603050405020304" pitchFamily="18" charset="0"/>
              </a:rPr>
              <a:t>We will not tolerate harassment</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1760145"/>
            <a:ext cx="9984577" cy="4585871"/>
          </a:xfrm>
          <a:prstGeom prst="rect">
            <a:avLst/>
          </a:prstGeom>
          <a:noFill/>
        </p:spPr>
        <p:txBody>
          <a:bodyPr wrap="square" rtlCol="0">
            <a:spAutoFit/>
          </a:bodyPr>
          <a:lstStyle/>
          <a:p>
            <a:pPr marL="285750" indent="-285750">
              <a:buFont typeface="Wingdings" panose="05000000000000000000" pitchFamily="2" charset="2"/>
              <a:buChar char="§"/>
            </a:pPr>
            <a:r>
              <a:rPr lang="en-US" sz="2400" dirty="0">
                <a:latin typeface="Book Antiqua" panose="02040602050305030304" pitchFamily="18" charset="0"/>
              </a:rPr>
              <a:t>Any employee who believes that she/he has been harassed should report the situation immediately to their supervisor or directly to the president of the company. </a:t>
            </a:r>
          </a:p>
          <a:p>
            <a:pPr marL="285750" indent="-285750">
              <a:buFont typeface="Wingdings" panose="05000000000000000000" pitchFamily="2" charset="2"/>
              <a:buChar char="§"/>
            </a:pPr>
            <a:r>
              <a:rPr lang="en-US" sz="2400" dirty="0">
                <a:latin typeface="Book Antiqua" panose="02040602050305030304" pitchFamily="18" charset="0"/>
              </a:rPr>
              <a:t>Do not assume that someone knows the harassment is happening or that it will go away</a:t>
            </a:r>
          </a:p>
          <a:p>
            <a:pPr marL="285750" indent="-285750">
              <a:buFont typeface="Wingdings" panose="05000000000000000000" pitchFamily="2" charset="2"/>
              <a:buChar char="§"/>
            </a:pPr>
            <a:r>
              <a:rPr lang="en-US" sz="2400" dirty="0">
                <a:latin typeface="Book Antiqua" panose="02040602050305030304" pitchFamily="18" charset="0"/>
              </a:rPr>
              <a:t>The company will investigate all such reports as confidentially as possible.  Adverse action will not be taken against an employee because he or she, in good faith, reports or participates in the investigation of a violation of this policy.  </a:t>
            </a:r>
          </a:p>
          <a:p>
            <a:pPr marL="285750" indent="-285750">
              <a:buFont typeface="Wingdings" panose="05000000000000000000" pitchFamily="2" charset="2"/>
              <a:buChar char="§"/>
            </a:pPr>
            <a:r>
              <a:rPr lang="en-US" sz="2400" b="1" dirty="0">
                <a:latin typeface="Book Antiqua" panose="02040602050305030304" pitchFamily="18" charset="0"/>
              </a:rPr>
              <a:t>Violations of this policy are not permitted and may result in disciplinary action, up to and including discharge.</a:t>
            </a:r>
          </a:p>
          <a:p>
            <a:pPr marL="285750" indent="-285750">
              <a:buFont typeface="Wingdings" panose="05000000000000000000" pitchFamily="2" charset="2"/>
              <a:buChar char="§"/>
            </a:pPr>
            <a:endParaRPr lang="en-US" sz="2800" dirty="0">
              <a:latin typeface="Book Antiqua" panose="02040602050305030304" pitchFamily="18" charset="0"/>
            </a:endParaRPr>
          </a:p>
        </p:txBody>
      </p:sp>
    </p:spTree>
    <p:extLst>
      <p:ext uri="{BB962C8B-B14F-4D97-AF65-F5344CB8AC3E}">
        <p14:creationId xmlns:p14="http://schemas.microsoft.com/office/powerpoint/2010/main" val="507726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a:xfrm>
            <a:off x="2955872" y="942871"/>
            <a:ext cx="8199808" cy="587584"/>
          </a:xfrm>
        </p:spPr>
        <p:txBody>
          <a:bodyPr/>
          <a:lstStyle/>
          <a:p>
            <a:pPr algn="ctr"/>
            <a:r>
              <a:rPr lang="en-US" b="1" dirty="0">
                <a:latin typeface="Times New Roman" panose="02020603050405020304" pitchFamily="18" charset="0"/>
                <a:cs typeface="Times New Roman" panose="02020603050405020304" pitchFamily="18" charset="0"/>
              </a:rPr>
              <a:t>Your responsibilities as an employee</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1760145"/>
            <a:ext cx="9984577" cy="3416320"/>
          </a:xfrm>
          <a:prstGeom prst="rect">
            <a:avLst/>
          </a:prstGeom>
          <a:noFill/>
        </p:spPr>
        <p:txBody>
          <a:bodyPr wrap="square" rtlCol="0">
            <a:spAutoFit/>
          </a:bodyPr>
          <a:lstStyle/>
          <a:p>
            <a:pPr marL="285750" indent="-285750">
              <a:buFont typeface="Wingdings" panose="05000000000000000000" pitchFamily="2" charset="2"/>
              <a:buChar char="§"/>
            </a:pPr>
            <a:r>
              <a:rPr lang="en-US" sz="2400" dirty="0">
                <a:latin typeface="Book Antiqua" panose="02040602050305030304" pitchFamily="18" charset="0"/>
              </a:rPr>
              <a:t>Understand our company’s anti-harassment policies and procedures</a:t>
            </a:r>
          </a:p>
          <a:p>
            <a:pPr marL="285750" indent="-285750">
              <a:buFont typeface="Wingdings" panose="05000000000000000000" pitchFamily="2" charset="2"/>
              <a:buChar char="§"/>
            </a:pPr>
            <a:r>
              <a:rPr lang="en-US" sz="2400" dirty="0">
                <a:latin typeface="Book Antiqua" panose="02040602050305030304" pitchFamily="18" charset="0"/>
              </a:rPr>
              <a:t>Refrain from participation in, or encouragement of actions that could be perceived as harassment</a:t>
            </a:r>
          </a:p>
          <a:p>
            <a:pPr marL="285750" indent="-285750">
              <a:buFont typeface="Wingdings" panose="05000000000000000000" pitchFamily="2" charset="2"/>
              <a:buChar char="§"/>
            </a:pPr>
            <a:r>
              <a:rPr lang="en-US" sz="2400" dirty="0">
                <a:latin typeface="Book Antiqua" panose="02040602050305030304" pitchFamily="18" charset="0"/>
              </a:rPr>
              <a:t>Immediately report any harassment acts that you witness to your supervisor or to the HR Department (whether the actions are directed towards you or another employee)</a:t>
            </a:r>
          </a:p>
          <a:p>
            <a:pPr marL="285750" indent="-285750">
              <a:buFont typeface="Wingdings" panose="05000000000000000000" pitchFamily="2" charset="2"/>
              <a:buChar char="§"/>
            </a:pPr>
            <a:r>
              <a:rPr lang="en-US" sz="2400" dirty="0">
                <a:latin typeface="Book Antiqua" panose="02040602050305030304" pitchFamily="18" charset="0"/>
              </a:rPr>
              <a:t>Encourage any employee who confides in you about being harassed or discriminated against, to immediately report these acts to the HR Department</a:t>
            </a:r>
          </a:p>
        </p:txBody>
      </p:sp>
    </p:spTree>
    <p:extLst>
      <p:ext uri="{BB962C8B-B14F-4D97-AF65-F5344CB8AC3E}">
        <p14:creationId xmlns:p14="http://schemas.microsoft.com/office/powerpoint/2010/main" val="2835172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a:xfrm>
            <a:off x="2955872" y="942871"/>
            <a:ext cx="6201776" cy="587584"/>
          </a:xfrm>
        </p:spPr>
        <p:txBody>
          <a:bodyPr/>
          <a:lstStyle/>
          <a:p>
            <a:pPr algn="ctr"/>
            <a:r>
              <a:rPr lang="en-US" b="1" dirty="0">
                <a:latin typeface="Times New Roman" panose="02020603050405020304" pitchFamily="18" charset="0"/>
                <a:cs typeface="Times New Roman" panose="02020603050405020304" pitchFamily="18" charset="0"/>
              </a:rPr>
              <a:t>Our commitment</a:t>
            </a:r>
          </a:p>
        </p:txBody>
      </p:sp>
      <p:sp>
        <p:nvSpPr>
          <p:cNvPr id="2" name="TextBox 1">
            <a:extLst>
              <a:ext uri="{FF2B5EF4-FFF2-40B4-BE49-F238E27FC236}">
                <a16:creationId xmlns:a16="http://schemas.microsoft.com/office/drawing/2014/main" id="{59470DF3-116C-4657-863B-6181EFD434C2}"/>
              </a:ext>
            </a:extLst>
          </p:cNvPr>
          <p:cNvSpPr txBox="1"/>
          <p:nvPr/>
        </p:nvSpPr>
        <p:spPr>
          <a:xfrm>
            <a:off x="1097280" y="1760145"/>
            <a:ext cx="9984577" cy="1938992"/>
          </a:xfrm>
          <a:prstGeom prst="rect">
            <a:avLst/>
          </a:prstGeom>
          <a:noFill/>
        </p:spPr>
        <p:txBody>
          <a:bodyPr wrap="square" rtlCol="0">
            <a:spAutoFit/>
          </a:bodyPr>
          <a:lstStyle/>
          <a:p>
            <a:pPr marL="285750" indent="-285750">
              <a:buFont typeface="Wingdings" panose="05000000000000000000" pitchFamily="2" charset="2"/>
              <a:buChar char="§"/>
            </a:pPr>
            <a:r>
              <a:rPr lang="en-US" sz="2400" dirty="0">
                <a:latin typeface="Book Antiqua" panose="02040602050305030304" pitchFamily="18" charset="0"/>
              </a:rPr>
              <a:t>We value the ethical treatment of all people and will not tolerate harassment of any kind.</a:t>
            </a:r>
          </a:p>
          <a:p>
            <a:pPr marL="285750" indent="-285750">
              <a:buFont typeface="Wingdings" panose="05000000000000000000" pitchFamily="2" charset="2"/>
              <a:buChar char="§"/>
            </a:pPr>
            <a:endParaRPr lang="en-US" sz="2400" dirty="0">
              <a:latin typeface="Book Antiqua" panose="02040602050305030304" pitchFamily="18" charset="0"/>
            </a:endParaRPr>
          </a:p>
          <a:p>
            <a:pPr marL="285750" indent="-285750">
              <a:buFont typeface="Wingdings" panose="05000000000000000000" pitchFamily="2" charset="2"/>
              <a:buChar char="§"/>
            </a:pPr>
            <a:r>
              <a:rPr lang="en-US" sz="2400" dirty="0">
                <a:latin typeface="Book Antiqua" panose="02040602050305030304" pitchFamily="18" charset="0"/>
              </a:rPr>
              <a:t>We will ensure that everything we do is done with the highest quality, which includes any investigation of harassment.</a:t>
            </a:r>
          </a:p>
        </p:txBody>
      </p:sp>
    </p:spTree>
    <p:extLst>
      <p:ext uri="{BB962C8B-B14F-4D97-AF65-F5344CB8AC3E}">
        <p14:creationId xmlns:p14="http://schemas.microsoft.com/office/powerpoint/2010/main" val="182883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Book Antiqua" panose="02040602050305030304" pitchFamily="18" charset="0"/>
                <a:cs typeface="Times New Roman" panose="02020603050405020304" pitchFamily="18" charset="0"/>
              </a:rPr>
              <a:t>Our policy</a:t>
            </a:r>
          </a:p>
        </p:txBody>
      </p:sp>
      <p:sp>
        <p:nvSpPr>
          <p:cNvPr id="6" name="TextBox 5">
            <a:extLst>
              <a:ext uri="{FF2B5EF4-FFF2-40B4-BE49-F238E27FC236}">
                <a16:creationId xmlns:a16="http://schemas.microsoft.com/office/drawing/2014/main" id="{0C60A94C-B0D8-4289-914E-7B8D51248DC6}"/>
              </a:ext>
            </a:extLst>
          </p:cNvPr>
          <p:cNvSpPr txBox="1"/>
          <p:nvPr/>
        </p:nvSpPr>
        <p:spPr>
          <a:xfrm>
            <a:off x="1097280" y="1862355"/>
            <a:ext cx="9976188" cy="3477875"/>
          </a:xfrm>
          <a:prstGeom prst="rect">
            <a:avLst/>
          </a:prstGeom>
          <a:noFill/>
        </p:spPr>
        <p:txBody>
          <a:bodyPr wrap="square" rtlCol="0">
            <a:spAutoFit/>
          </a:bodyPr>
          <a:lstStyle/>
          <a:p>
            <a:pPr marL="285750" indent="-285750">
              <a:buFont typeface="Wingdings" panose="05000000000000000000" pitchFamily="2" charset="2"/>
              <a:buChar char="§"/>
            </a:pPr>
            <a:r>
              <a:rPr lang="en-US" sz="2000" dirty="0">
                <a:latin typeface="Book Antiqua" panose="02040602050305030304" pitchFamily="18" charset="0"/>
                <a:cs typeface="Times New Roman" panose="02020603050405020304" pitchFamily="18" charset="0"/>
              </a:rPr>
              <a:t>We prohibit harassment of one employee by another employee, supervisor or third party for any reason based on a “protected class” including, but not limited to: veteran status, uniform service member status, race, color, religion, sex, national origin, age, physical or mental disability, genetic information or any other protected class under federal, state, or local law.  Harassment of third parties by our employees is also prohibited.</a:t>
            </a:r>
          </a:p>
          <a:p>
            <a:pPr marL="285750" indent="-285750">
              <a:buFont typeface="Wingdings" panose="05000000000000000000" pitchFamily="2" charset="2"/>
              <a:buChar char="§"/>
            </a:pPr>
            <a:r>
              <a:rPr lang="en-US" sz="2000" dirty="0">
                <a:latin typeface="Book Antiqua" panose="02040602050305030304" pitchFamily="18" charset="0"/>
                <a:cs typeface="Times New Roman" panose="02020603050405020304" pitchFamily="18" charset="0"/>
              </a:rPr>
              <a:t>The purpose of this policy is not to regulate the personal morality of employees.  It is to ensure that in the workplace, no employee harasses another for any reason or in any manner.  The conduct prohibited by this policy includes conduct in any form including but not limited to e-mail, voice mail, chat rooms, Internet use or history, text messages, pictures, images, writings, words or gestures.</a:t>
            </a:r>
          </a:p>
        </p:txBody>
      </p:sp>
    </p:spTree>
    <p:extLst>
      <p:ext uri="{BB962C8B-B14F-4D97-AF65-F5344CB8AC3E}">
        <p14:creationId xmlns:p14="http://schemas.microsoft.com/office/powerpoint/2010/main" val="280724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Book Antiqua" panose="02040602050305030304" pitchFamily="18" charset="0"/>
                <a:cs typeface="Times New Roman" panose="02020603050405020304" pitchFamily="18" charset="0"/>
              </a:rPr>
              <a:t>Harassment defined</a:t>
            </a:r>
          </a:p>
        </p:txBody>
      </p:sp>
      <p:sp>
        <p:nvSpPr>
          <p:cNvPr id="6" name="TextBox 5">
            <a:extLst>
              <a:ext uri="{FF2B5EF4-FFF2-40B4-BE49-F238E27FC236}">
                <a16:creationId xmlns:a16="http://schemas.microsoft.com/office/drawing/2014/main" id="{0C60A94C-B0D8-4289-914E-7B8D51248DC6}"/>
              </a:ext>
            </a:extLst>
          </p:cNvPr>
          <p:cNvSpPr txBox="1"/>
          <p:nvPr/>
        </p:nvSpPr>
        <p:spPr>
          <a:xfrm>
            <a:off x="1097280" y="1862355"/>
            <a:ext cx="9976188" cy="2677656"/>
          </a:xfrm>
          <a:prstGeom prst="rect">
            <a:avLst/>
          </a:prstGeom>
          <a:noFill/>
        </p:spPr>
        <p:txBody>
          <a:bodyPr wrap="square" rtlCol="0">
            <a:spAutoFit/>
          </a:bodyPr>
          <a:lstStyle/>
          <a:p>
            <a:pPr marL="285750" indent="-285750">
              <a:buFont typeface="Wingdings" panose="05000000000000000000" pitchFamily="2" charset="2"/>
              <a:buChar char="§"/>
            </a:pPr>
            <a:r>
              <a:rPr lang="en-US" sz="2400" dirty="0">
                <a:latin typeface="Book Antiqua" panose="02040602050305030304" pitchFamily="18" charset="0"/>
                <a:cs typeface="Times New Roman" panose="02020603050405020304" pitchFamily="18" charset="0"/>
              </a:rPr>
              <a:t>The Equal Employment Opportunity Commission defines harassment as:</a:t>
            </a:r>
          </a:p>
          <a:p>
            <a:pPr marL="742950" lvl="1" indent="-285750">
              <a:buFont typeface="Courier New" panose="02070309020205020404" pitchFamily="49" charset="0"/>
              <a:buChar char="o"/>
            </a:pPr>
            <a:r>
              <a:rPr lang="en-US" sz="2400" dirty="0">
                <a:latin typeface="Book Antiqua" panose="02040602050305030304" pitchFamily="18" charset="0"/>
                <a:cs typeface="Times New Roman" panose="02020603050405020304" pitchFamily="18" charset="0"/>
              </a:rPr>
              <a:t>“Unwelcome conduct that is based on a person’s protected class, including: race, color, religion, sex (including pregnancy), national origin, age, disability, genetic information, weight, height, misdemeanor arrest record, marital or veteran status or any other characteristic protected by law.”</a:t>
            </a:r>
          </a:p>
        </p:txBody>
      </p:sp>
    </p:spTree>
    <p:extLst>
      <p:ext uri="{BB962C8B-B14F-4D97-AF65-F5344CB8AC3E}">
        <p14:creationId xmlns:p14="http://schemas.microsoft.com/office/powerpoint/2010/main" val="325642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p:txBody>
          <a:bodyPr/>
          <a:lstStyle/>
          <a:p>
            <a:pPr algn="ctr"/>
            <a:r>
              <a:rPr lang="en-US" b="1" dirty="0">
                <a:latin typeface="Book Antiqua" panose="02040602050305030304" pitchFamily="18" charset="0"/>
                <a:cs typeface="Times New Roman" panose="02020603050405020304" pitchFamily="18" charset="0"/>
              </a:rPr>
              <a:t>Harassment defined</a:t>
            </a:r>
          </a:p>
        </p:txBody>
      </p:sp>
      <p:sp>
        <p:nvSpPr>
          <p:cNvPr id="6" name="TextBox 5">
            <a:extLst>
              <a:ext uri="{FF2B5EF4-FFF2-40B4-BE49-F238E27FC236}">
                <a16:creationId xmlns:a16="http://schemas.microsoft.com/office/drawing/2014/main" id="{0C60A94C-B0D8-4289-914E-7B8D51248DC6}"/>
              </a:ext>
            </a:extLst>
          </p:cNvPr>
          <p:cNvSpPr txBox="1"/>
          <p:nvPr/>
        </p:nvSpPr>
        <p:spPr>
          <a:xfrm>
            <a:off x="1097280" y="1862355"/>
            <a:ext cx="9976188" cy="2677656"/>
          </a:xfrm>
          <a:prstGeom prst="rect">
            <a:avLst/>
          </a:prstGeom>
          <a:noFill/>
        </p:spPr>
        <p:txBody>
          <a:bodyPr wrap="square" rtlCol="0">
            <a:spAutoFit/>
          </a:bodyPr>
          <a:lstStyle/>
          <a:p>
            <a:pPr marL="285750" indent="-285750">
              <a:buFont typeface="Wingdings" panose="05000000000000000000" pitchFamily="2" charset="2"/>
              <a:buChar char="§"/>
            </a:pPr>
            <a:r>
              <a:rPr lang="en-US" sz="2800" dirty="0">
                <a:latin typeface="Book Antiqua" panose="02040602050305030304" pitchFamily="18" charset="0"/>
                <a:cs typeface="Times New Roman" panose="02020603050405020304" pitchFamily="18" charset="0"/>
              </a:rPr>
              <a:t>Harassment is anything that is Offensive or Unwelcome</a:t>
            </a:r>
          </a:p>
          <a:p>
            <a:pPr marL="800100" lvl="1" indent="-342900">
              <a:buFont typeface="Courier New" panose="02070309020205020404" pitchFamily="49" charset="0"/>
              <a:buChar char="o"/>
            </a:pPr>
            <a:r>
              <a:rPr lang="en-US" sz="2800" dirty="0">
                <a:latin typeface="Book Antiqua" panose="02040602050305030304" pitchFamily="18" charset="0"/>
                <a:cs typeface="Times New Roman" panose="02020603050405020304" pitchFamily="18" charset="0"/>
              </a:rPr>
              <a:t>Words</a:t>
            </a:r>
          </a:p>
          <a:p>
            <a:pPr marL="800100" lvl="1" indent="-342900">
              <a:buFont typeface="Courier New" panose="02070309020205020404" pitchFamily="49" charset="0"/>
              <a:buChar char="o"/>
            </a:pPr>
            <a:r>
              <a:rPr lang="en-US" sz="2800" dirty="0">
                <a:latin typeface="Book Antiqua" panose="02040602050305030304" pitchFamily="18" charset="0"/>
                <a:cs typeface="Times New Roman" panose="02020603050405020304" pitchFamily="18" charset="0"/>
              </a:rPr>
              <a:t>Actions</a:t>
            </a:r>
          </a:p>
          <a:p>
            <a:pPr marL="800100" lvl="1" indent="-342900">
              <a:buFont typeface="Courier New" panose="02070309020205020404" pitchFamily="49" charset="0"/>
              <a:buChar char="o"/>
            </a:pPr>
            <a:r>
              <a:rPr lang="en-US" sz="2800" dirty="0">
                <a:latin typeface="Book Antiqua" panose="02040602050305030304" pitchFamily="18" charset="0"/>
                <a:cs typeface="Times New Roman" panose="02020603050405020304" pitchFamily="18" charset="0"/>
              </a:rPr>
              <a:t>Music</a:t>
            </a:r>
          </a:p>
          <a:p>
            <a:pPr marL="800100" lvl="1" indent="-342900">
              <a:buFont typeface="Courier New" panose="02070309020205020404" pitchFamily="49" charset="0"/>
              <a:buChar char="o"/>
            </a:pPr>
            <a:r>
              <a:rPr lang="en-US" sz="2800" dirty="0">
                <a:latin typeface="Book Antiqua" panose="02040602050305030304" pitchFamily="18" charset="0"/>
                <a:cs typeface="Times New Roman" panose="02020603050405020304" pitchFamily="18" charset="0"/>
              </a:rPr>
              <a:t>Photos, calendars, or screen savers of an offensive nature</a:t>
            </a:r>
          </a:p>
          <a:p>
            <a:pPr marL="800100" lvl="1" indent="-342900">
              <a:buFont typeface="Courier New" panose="02070309020205020404" pitchFamily="49" charset="0"/>
              <a:buChar char="o"/>
            </a:pPr>
            <a:r>
              <a:rPr lang="en-US" sz="2800" dirty="0">
                <a:latin typeface="Book Antiqua" panose="02040602050305030304" pitchFamily="18" charset="0"/>
                <a:cs typeface="Times New Roman" panose="02020603050405020304" pitchFamily="18" charset="0"/>
              </a:rPr>
              <a:t>Discriminating text messages, e-mails</a:t>
            </a:r>
          </a:p>
        </p:txBody>
      </p:sp>
    </p:spTree>
    <p:extLst>
      <p:ext uri="{BB962C8B-B14F-4D97-AF65-F5344CB8AC3E}">
        <p14:creationId xmlns:p14="http://schemas.microsoft.com/office/powerpoint/2010/main" val="55850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 up of a sign&#10;&#10;Description automatically generated">
            <a:extLst>
              <a:ext uri="{FF2B5EF4-FFF2-40B4-BE49-F238E27FC236}">
                <a16:creationId xmlns:a16="http://schemas.microsoft.com/office/drawing/2014/main" id="{2774AAC5-919B-4C8D-996D-9517FE1E221A}"/>
              </a:ext>
            </a:extLst>
          </p:cNvPr>
          <p:cNvPicPr>
            <a:picLocks noGrp="1" noChangeAspect="1"/>
          </p:cNvPicPr>
          <p:nvPr>
            <p:ph idx="1"/>
          </p:nvPr>
        </p:nvPicPr>
        <p:blipFill>
          <a:blip r:embed="rId2"/>
          <a:stretch>
            <a:fillRect/>
          </a:stretch>
        </p:blipFill>
        <p:spPr>
          <a:xfrm>
            <a:off x="873908" y="896416"/>
            <a:ext cx="2081964" cy="634039"/>
          </a:xfrm>
        </p:spPr>
      </p:pic>
      <p:sp>
        <p:nvSpPr>
          <p:cNvPr id="3" name="Title 2">
            <a:extLst>
              <a:ext uri="{FF2B5EF4-FFF2-40B4-BE49-F238E27FC236}">
                <a16:creationId xmlns:a16="http://schemas.microsoft.com/office/drawing/2014/main" id="{04F2A6DF-473E-4D7B-A653-A53EF94D316D}"/>
              </a:ext>
            </a:extLst>
          </p:cNvPr>
          <p:cNvSpPr>
            <a:spLocks noGrp="1"/>
          </p:cNvSpPr>
          <p:nvPr>
            <p:ph type="title"/>
          </p:nvPr>
        </p:nvSpPr>
        <p:spPr>
          <a:xfrm>
            <a:off x="1988190" y="942871"/>
            <a:ext cx="9167489" cy="587584"/>
          </a:xfrm>
        </p:spPr>
        <p:txBody>
          <a:bodyPr/>
          <a:lstStyle/>
          <a:p>
            <a:pPr algn="ctr"/>
            <a:r>
              <a:rPr lang="en-US" b="1" dirty="0">
                <a:latin typeface="Book Antiqua" panose="02040602050305030304" pitchFamily="18" charset="0"/>
                <a:cs typeface="Times New Roman" panose="02020603050405020304" pitchFamily="18" charset="0"/>
              </a:rPr>
              <a:t>Hostile work environment</a:t>
            </a:r>
          </a:p>
        </p:txBody>
      </p:sp>
      <p:sp>
        <p:nvSpPr>
          <p:cNvPr id="6" name="TextBox 5">
            <a:extLst>
              <a:ext uri="{FF2B5EF4-FFF2-40B4-BE49-F238E27FC236}">
                <a16:creationId xmlns:a16="http://schemas.microsoft.com/office/drawing/2014/main" id="{0C60A94C-B0D8-4289-914E-7B8D51248DC6}"/>
              </a:ext>
            </a:extLst>
          </p:cNvPr>
          <p:cNvSpPr txBox="1"/>
          <p:nvPr/>
        </p:nvSpPr>
        <p:spPr>
          <a:xfrm>
            <a:off x="1097280" y="1862355"/>
            <a:ext cx="9976188" cy="3477875"/>
          </a:xfrm>
          <a:prstGeom prst="rect">
            <a:avLst/>
          </a:prstGeom>
          <a:noFill/>
        </p:spPr>
        <p:txBody>
          <a:bodyPr wrap="square" rtlCol="0">
            <a:spAutoFit/>
          </a:bodyPr>
          <a:lstStyle/>
          <a:p>
            <a:pPr marL="285750" indent="-285750">
              <a:buFont typeface="Wingdings" panose="05000000000000000000" pitchFamily="2" charset="2"/>
              <a:buChar char="§"/>
            </a:pPr>
            <a:r>
              <a:rPr lang="en-US" sz="2000" dirty="0">
                <a:latin typeface="Book Antiqua" panose="02040602050305030304" pitchFamily="18" charset="0"/>
                <a:cs typeface="Times New Roman" panose="02020603050405020304" pitchFamily="18" charset="0"/>
              </a:rPr>
              <a:t>Conduct “unreasonably interferes with an individual’s job performance” or creates an “intimidating, hostile, or offensive working environment”</a:t>
            </a:r>
          </a:p>
          <a:p>
            <a:pPr marL="285750" indent="-285750">
              <a:buFont typeface="Wingdings" panose="05000000000000000000" pitchFamily="2" charset="2"/>
              <a:buChar char="§"/>
            </a:pPr>
            <a:r>
              <a:rPr lang="en-US" sz="2000" dirty="0">
                <a:latin typeface="Book Antiqua" panose="02040602050305030304" pitchFamily="18" charset="0"/>
                <a:cs typeface="Times New Roman" panose="02020603050405020304" pitchFamily="18" charset="0"/>
              </a:rPr>
              <a:t>A hostile work environment exists when the following conditions are met:</a:t>
            </a:r>
          </a:p>
          <a:p>
            <a:pPr marL="800100" lvl="1" indent="-342900">
              <a:buFont typeface="Courier New" panose="02070309020205020404" pitchFamily="49" charset="0"/>
              <a:buChar char="o"/>
            </a:pPr>
            <a:r>
              <a:rPr lang="en-US" sz="2000" dirty="0">
                <a:latin typeface="Book Antiqua" panose="02040602050305030304" pitchFamily="18" charset="0"/>
                <a:cs typeface="Times New Roman" panose="02020603050405020304" pitchFamily="18" charset="0"/>
              </a:rPr>
              <a:t>The employee is the target of negative behavior at work from coworkers, supervisors, or others due to the employee’s protected status, which includes race, color, sex, age, disability, genetic information, pregnancy, national ancestry, religion, weight, height, misdemeanor arrest record, marital or veteran status, or any other characteristic protected by law.</a:t>
            </a:r>
          </a:p>
          <a:p>
            <a:pPr marL="800100" lvl="1" indent="-342900">
              <a:buFont typeface="Courier New" panose="02070309020205020404" pitchFamily="49" charset="0"/>
              <a:buChar char="o"/>
            </a:pPr>
            <a:r>
              <a:rPr lang="en-US" sz="2000" dirty="0">
                <a:latin typeface="Book Antiqua" panose="02040602050305030304" pitchFamily="18" charset="0"/>
                <a:cs typeface="Times New Roman" panose="02020603050405020304" pitchFamily="18" charset="0"/>
              </a:rPr>
              <a:t>The employer is aware of the negative behavior but takes no steps to eliminate the negative behavior – creating a hostile work environment for employees in that protected group.</a:t>
            </a:r>
          </a:p>
        </p:txBody>
      </p:sp>
    </p:spTree>
    <p:extLst>
      <p:ext uri="{BB962C8B-B14F-4D97-AF65-F5344CB8AC3E}">
        <p14:creationId xmlns:p14="http://schemas.microsoft.com/office/powerpoint/2010/main" val="93591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a:xfrm>
            <a:off x="635000" y="3135207"/>
            <a:ext cx="4886854" cy="836292"/>
          </a:xfrm>
        </p:spPr>
        <p:txBody>
          <a:bodyPr>
            <a:normAutofit fontScale="90000"/>
          </a:bodyPr>
          <a:lstStyle/>
          <a:p>
            <a:r>
              <a:rPr lang="en-US" b="1" dirty="0">
                <a:solidFill>
                  <a:schemeClr val="tx1"/>
                </a:solidFill>
                <a:latin typeface="Book Antiqua" panose="02040602050305030304" pitchFamily="18" charset="0"/>
              </a:rPr>
              <a:t>Examples of harassment</a:t>
            </a:r>
            <a:br>
              <a:rPr lang="en-US"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nonverbal</a:t>
            </a:r>
            <a:endParaRPr lang="en-US" dirty="0">
              <a:solidFill>
                <a:schemeClr val="tx1"/>
              </a:solidFill>
              <a:latin typeface="Book Antiqua" panose="02040602050305030304" pitchFamily="18" charset="0"/>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lstStyle/>
          <a:p>
            <a:r>
              <a:rPr lang="en-US" sz="2000" dirty="0">
                <a:latin typeface="Book Antiqua" panose="02040602050305030304" pitchFamily="18" charset="0"/>
              </a:rPr>
              <a:t>Offensive gestures or motions</a:t>
            </a:r>
          </a:p>
          <a:p>
            <a:r>
              <a:rPr lang="en-US" sz="2000" dirty="0">
                <a:latin typeface="Book Antiqua" panose="02040602050305030304" pitchFamily="18" charset="0"/>
              </a:rPr>
              <a:t>Displaying or distributing offensive pictures, drawings through e-mails or text messages</a:t>
            </a:r>
          </a:p>
          <a:p>
            <a:r>
              <a:rPr lang="en-US" sz="2000" dirty="0">
                <a:latin typeface="Book Antiqua" panose="02040602050305030304" pitchFamily="18" charset="0"/>
              </a:rPr>
              <a:t>Glaring or staring at someone</a:t>
            </a:r>
          </a:p>
          <a:p>
            <a:r>
              <a:rPr lang="en-US" sz="2000" dirty="0">
                <a:latin typeface="Book Antiqua" panose="02040602050305030304" pitchFamily="18" charset="0"/>
              </a:rPr>
              <a:t>Mimicking someone with a disability</a:t>
            </a:r>
          </a:p>
          <a:p>
            <a:r>
              <a:rPr lang="en-US" sz="2000" dirty="0">
                <a:latin typeface="Book Antiqua" panose="02040602050305030304" pitchFamily="18" charset="0"/>
              </a:rPr>
              <a:t>Ignoring someone or being cold/distant to them</a:t>
            </a:r>
          </a:p>
          <a:p>
            <a:endParaRPr lang="en-US"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412192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normAutofit fontScale="90000"/>
          </a:bodyPr>
          <a:lstStyle/>
          <a:p>
            <a:r>
              <a:rPr lang="en-US" b="1" dirty="0">
                <a:solidFill>
                  <a:schemeClr val="tx1"/>
                </a:solidFill>
                <a:latin typeface="Book Antiqua" panose="02040602050305030304" pitchFamily="18" charset="0"/>
              </a:rPr>
              <a:t>Examples of harassment</a:t>
            </a:r>
            <a:br>
              <a:rPr lang="en-US"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physical</a:t>
            </a:r>
            <a:endParaRPr lang="en-US" dirty="0">
              <a:solidFill>
                <a:schemeClr val="tx1"/>
              </a:solidFill>
              <a:latin typeface="Book Antiqua" panose="02040602050305030304" pitchFamily="18" charset="0"/>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lstStyle/>
          <a:p>
            <a:r>
              <a:rPr lang="en-US" sz="2000" dirty="0">
                <a:latin typeface="Book Antiqua" panose="02040602050305030304" pitchFamily="18" charset="0"/>
              </a:rPr>
              <a:t>Physical assault against another person</a:t>
            </a:r>
          </a:p>
          <a:p>
            <a:r>
              <a:rPr lang="en-US" sz="2000" dirty="0">
                <a:latin typeface="Book Antiqua" panose="02040602050305030304" pitchFamily="18" charset="0"/>
              </a:rPr>
              <a:t>Blocking a person’s path</a:t>
            </a:r>
          </a:p>
          <a:p>
            <a:r>
              <a:rPr lang="en-US" sz="2000" dirty="0">
                <a:latin typeface="Book Antiqua" panose="02040602050305030304" pitchFamily="18" charset="0"/>
              </a:rPr>
              <a:t>Cornering a person</a:t>
            </a:r>
          </a:p>
          <a:p>
            <a:r>
              <a:rPr lang="en-US" sz="2000" dirty="0">
                <a:latin typeface="Book Antiqua" panose="02040602050305030304" pitchFamily="18" charset="0"/>
              </a:rPr>
              <a:t>Inappropriate touching/bumping into a person</a:t>
            </a:r>
          </a:p>
          <a:p>
            <a:r>
              <a:rPr lang="en-US" sz="2000" dirty="0">
                <a:latin typeface="Book Antiqua" panose="02040602050305030304" pitchFamily="18" charset="0"/>
              </a:rPr>
              <a:t>Destruction or defacing of another’s personal property</a:t>
            </a:r>
            <a:endParaRPr lang="en-US" sz="2400" dirty="0">
              <a:latin typeface="Book Antiqua" panose="02040602050305030304" pitchFamily="18" charset="0"/>
            </a:endParaRPr>
          </a:p>
          <a:p>
            <a:endParaRPr lang="en-US"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234317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normAutofit fontScale="90000"/>
          </a:bodyPr>
          <a:lstStyle/>
          <a:p>
            <a:r>
              <a:rPr lang="en-US" b="1" dirty="0">
                <a:solidFill>
                  <a:schemeClr val="tx1"/>
                </a:solidFill>
                <a:latin typeface="Book Antiqua" panose="02040602050305030304" pitchFamily="18" charset="0"/>
              </a:rPr>
              <a:t>Examples of harassment</a:t>
            </a:r>
            <a:br>
              <a:rPr lang="en-US"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verbal</a:t>
            </a:r>
            <a:endParaRPr lang="en-US" dirty="0">
              <a:solidFill>
                <a:schemeClr val="tx1"/>
              </a:solidFill>
              <a:latin typeface="Book Antiqua" panose="02040602050305030304" pitchFamily="18" charset="0"/>
            </a:endParaRP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5575830" y="633875"/>
            <a:ext cx="5841588" cy="5590250"/>
          </a:xfrm>
        </p:spPr>
        <p:txBody>
          <a:bodyPr>
            <a:normAutofit/>
          </a:bodyPr>
          <a:lstStyle/>
          <a:p>
            <a:r>
              <a:rPr lang="en-US" sz="1800" dirty="0">
                <a:latin typeface="Book Antiqua" panose="02040602050305030304" pitchFamily="18" charset="0"/>
              </a:rPr>
              <a:t>Use of racially derogatory words, phrases, epithets</a:t>
            </a:r>
          </a:p>
          <a:p>
            <a:r>
              <a:rPr lang="en-US" sz="1800" dirty="0">
                <a:latin typeface="Book Antiqua" panose="02040602050305030304" pitchFamily="18" charset="0"/>
              </a:rPr>
              <a:t>Negative comments about a person’s religious beliefs (or lack of religious beliefs), including negative comments about a religious holiday a person recognizes</a:t>
            </a:r>
          </a:p>
          <a:p>
            <a:r>
              <a:rPr lang="en-US" sz="1800" dirty="0">
                <a:latin typeface="Book Antiqua" panose="02040602050305030304" pitchFamily="18" charset="0"/>
              </a:rPr>
              <a:t>Expressing negative stereotypes regarding a person’s birthplace or ancestry</a:t>
            </a:r>
          </a:p>
          <a:p>
            <a:r>
              <a:rPr lang="en-US" sz="1800" dirty="0">
                <a:latin typeface="Book Antiqua" panose="02040602050305030304" pitchFamily="18" charset="0"/>
              </a:rPr>
              <a:t>Negative comments regarding a person’s age</a:t>
            </a:r>
          </a:p>
          <a:p>
            <a:r>
              <a:rPr lang="en-US" sz="1800" dirty="0">
                <a:latin typeface="Book Antiqua" panose="02040602050305030304" pitchFamily="18" charset="0"/>
              </a:rPr>
              <a:t>Derogatory or intimidating references to a person’s mental or physical impairment</a:t>
            </a:r>
          </a:p>
          <a:p>
            <a:r>
              <a:rPr lang="en-US" sz="1800" dirty="0">
                <a:latin typeface="Book Antiqua" panose="02040602050305030304" pitchFamily="18" charset="0"/>
              </a:rPr>
              <a:t>Negative comments about a particular gender or about pregnancy or related conditions</a:t>
            </a:r>
            <a:endParaRPr lang="en-US" sz="2000" dirty="0">
              <a:latin typeface="Book Antiqua" panose="02040602050305030304" pitchFamily="18" charset="0"/>
            </a:endParaRPr>
          </a:p>
        </p:txBody>
      </p:sp>
      <p:pic>
        <p:nvPicPr>
          <p:cNvPr id="3" name="Picture 2" descr="A close up of a sign&#10;&#10;Description automatically generated">
            <a:extLst>
              <a:ext uri="{FF2B5EF4-FFF2-40B4-BE49-F238E27FC236}">
                <a16:creationId xmlns:a16="http://schemas.microsoft.com/office/drawing/2014/main" id="{8B2C583A-07F7-4C10-8424-E710D6B1D59F}"/>
              </a:ext>
            </a:extLst>
          </p:cNvPr>
          <p:cNvPicPr>
            <a:picLocks noChangeAspect="1"/>
          </p:cNvPicPr>
          <p:nvPr/>
        </p:nvPicPr>
        <p:blipFill>
          <a:blip r:embed="rId2"/>
          <a:stretch>
            <a:fillRect/>
          </a:stretch>
        </p:blipFill>
        <p:spPr>
          <a:xfrm>
            <a:off x="996463" y="959330"/>
            <a:ext cx="2081964" cy="634039"/>
          </a:xfrm>
          <a:prstGeom prst="rect">
            <a:avLst/>
          </a:prstGeom>
        </p:spPr>
      </p:pic>
    </p:spTree>
    <p:extLst>
      <p:ext uri="{BB962C8B-B14F-4D97-AF65-F5344CB8AC3E}">
        <p14:creationId xmlns:p14="http://schemas.microsoft.com/office/powerpoint/2010/main" val="1938412872"/>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les Pitch" id="{BA0280BF-E6B4-464B-BF28-F0D2A23065D1}" vid="{A1F0DEB3-06CD-4A85-8D08-B66BE056CE0F}"/>
    </a:ext>
  </a:extLst>
</a:theme>
</file>

<file path=docProps/app.xml><?xml version="1.0" encoding="utf-8"?>
<Properties xmlns="http://schemas.openxmlformats.org/officeDocument/2006/extended-properties" xmlns:vt="http://schemas.openxmlformats.org/officeDocument/2006/docPropsVTypes">
  <Template>Minimalist sales pitch</Template>
  <TotalTime>0</TotalTime>
  <Words>1461</Words>
  <Application>Microsoft Office PowerPoint</Application>
  <PresentationFormat>Widescreen</PresentationFormat>
  <Paragraphs>106</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Book Antiqua</vt:lpstr>
      <vt:lpstr>Calibri</vt:lpstr>
      <vt:lpstr>Century Gothic</vt:lpstr>
      <vt:lpstr>Courier New</vt:lpstr>
      <vt:lpstr>Times New Roman</vt:lpstr>
      <vt:lpstr>Wingdings</vt:lpstr>
      <vt:lpstr>RetrospectVTI</vt:lpstr>
      <vt:lpstr> Kizano Anti-Harassment and Non-Discrimination Training</vt:lpstr>
      <vt:lpstr>Anti-harassment &amp;  non-discrimination training</vt:lpstr>
      <vt:lpstr>Our policy</vt:lpstr>
      <vt:lpstr>Harassment defined</vt:lpstr>
      <vt:lpstr>Harassment defined</vt:lpstr>
      <vt:lpstr>Hostile work environment</vt:lpstr>
      <vt:lpstr>Examples of harassment nonverbal</vt:lpstr>
      <vt:lpstr>Examples of harassment physical</vt:lpstr>
      <vt:lpstr>Examples of harassment verbal</vt:lpstr>
      <vt:lpstr>Sexual harassment</vt:lpstr>
      <vt:lpstr>Sexual harassment defined</vt:lpstr>
      <vt:lpstr>Sexual harassment defined</vt:lpstr>
      <vt:lpstr>Types of sexual harassment</vt:lpstr>
      <vt:lpstr>Examples of sexual harassment nonverbal</vt:lpstr>
      <vt:lpstr>Examples of sexual harassment physical</vt:lpstr>
      <vt:lpstr>Examples of sexual harassment verbal</vt:lpstr>
      <vt:lpstr>Harassment Case studies</vt:lpstr>
      <vt:lpstr>Case studies</vt:lpstr>
      <vt:lpstr>Case studies</vt:lpstr>
      <vt:lpstr>We will not tolerate harassment</vt:lpstr>
      <vt:lpstr>Your responsibilities as an employee</vt:lpstr>
      <vt:lpstr>Our commitment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2020-06-12T15:51:16Z</dcterms:created>
  <dcterms:modified xsi:type="dcterms:W3CDTF">2021-03-11T18:36:10Z</dcterms:modified>
</cp:coreProperties>
</file>